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2" r:id="rId3"/>
    <p:sldId id="263" r:id="rId4"/>
    <p:sldId id="264" r:id="rId5"/>
    <p:sldId id="257" r:id="rId6"/>
    <p:sldId id="258" r:id="rId7"/>
    <p:sldId id="259" r:id="rId8"/>
    <p:sldId id="260" r:id="rId9"/>
    <p:sldId id="261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306DD-9D9F-40B7-9484-B39CDC107759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9BD19-7A4C-471D-8612-F6259A7F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2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2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2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7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2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32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7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01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8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53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18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7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36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9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49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03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9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9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9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0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0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2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1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3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CD8A-9421-4371-8BAC-48031D99988C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215F-F5BD-4D87-BDA7-26FF0853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0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006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3048000"/>
          </a:xfrm>
        </p:spPr>
        <p:txBody>
          <a:bodyPr/>
          <a:lstStyle/>
          <a:p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>
                <a:latin typeface="Arial Unicode MS" pitchFamily="34" charset="-128"/>
              </a:rPr>
              <a:t>Lecture </a:t>
            </a:r>
            <a:r>
              <a:rPr lang="en-US" sz="4800" b="0" smtClean="0">
                <a:latin typeface="Arial Unicode MS" pitchFamily="34" charset="-128"/>
              </a:rPr>
              <a:t>9.2d  </a:t>
            </a:r>
            <a:r>
              <a:rPr lang="en-US" sz="4800" b="0">
                <a:latin typeface="Arial Unicode MS" pitchFamily="34" charset="-128"/>
              </a:rPr>
              <a:t/>
            </a:r>
            <a:br>
              <a:rPr lang="en-US" sz="4800" b="0">
                <a:latin typeface="Arial Unicode MS" pitchFamily="34" charset="-128"/>
              </a:rPr>
            </a:br>
            <a:r>
              <a:rPr lang="en-US" sz="3200"/>
              <a:t>Further observations on the application </a:t>
            </a:r>
            <a:br>
              <a:rPr lang="en-US" sz="3200"/>
            </a:br>
            <a:r>
              <a:rPr lang="en-US" sz="3200"/>
              <a:t>of facet structure and hierarchy 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in </a:t>
            </a:r>
            <a:r>
              <a:rPr lang="en-US" sz="3200"/>
              <a:t>indexing and searching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1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4102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Includes audio.			</a:t>
            </a:r>
            <a:r>
              <a:rPr lang="en-US" sz="2400">
                <a:solidFill>
                  <a:srgbClr val="FFFFFF"/>
                </a:solidFill>
                <a:latin typeface="Arial Unicode MS" pitchFamily="34" charset="-128"/>
              </a:rPr>
              <a:t>	           	25 min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6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827993"/>
              </p:ext>
            </p:extLst>
          </p:nvPr>
        </p:nvGraphicFramePr>
        <p:xfrm>
          <a:off x="304800" y="1447800"/>
          <a:ext cx="8610599" cy="49682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81600"/>
                <a:gridCol w="1676400"/>
                <a:gridCol w="1752599"/>
              </a:tblGrid>
              <a:tr h="42672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indent="-45720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tx1"/>
                          </a:solidFill>
                        </a:rPr>
                        <a:t>1.	Indexing with top facet headings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smtClean="0">
                          <a:solidFill>
                            <a:schemeClr val="tx1"/>
                          </a:solidFill>
                        </a:rPr>
                        <a:t>2.	Inclusive searching </a:t>
                      </a: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indent="-45720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2a.	Manual implementation through</a:t>
                      </a: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user – </a:t>
                      </a:r>
                      <a:b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</a:b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key take-away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5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3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indent="-45720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tx1"/>
                          </a:solidFill>
                        </a:rPr>
                        <a:t>2b.	Implementation by a computer system </a:t>
                      </a:r>
                      <a:br>
                        <a:rPr lang="en-US" sz="1800" baseline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aseline="0" smtClean="0">
                          <a:solidFill>
                            <a:schemeClr val="tx1"/>
                          </a:solidFill>
                        </a:rPr>
                        <a:t>[advanced, can omit]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6 - 8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smtClean="0">
                          <a:solidFill>
                            <a:schemeClr val="tx1"/>
                          </a:solidFill>
                        </a:rPr>
                        <a:t>3.	Using top facet heading inclusive </a:t>
                      </a:r>
                      <a:br>
                        <a:rPr lang="en-US" sz="1800" baseline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aseline="0" smtClean="0">
                          <a:solidFill>
                            <a:schemeClr val="tx1"/>
                          </a:solidFill>
                        </a:rPr>
                        <a:t>to check indexing completeness</a:t>
                      </a:r>
                      <a:br>
                        <a:rPr lang="en-US" sz="1800" baseline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aseline="0" smtClean="0">
                          <a:solidFill>
                            <a:schemeClr val="tx1"/>
                          </a:solidFill>
                        </a:rPr>
                        <a:t>[advanced, can omit]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9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25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1000" y="228600"/>
          <a:ext cx="8305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observations 1.  Indexing with top facet headings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83637"/>
              </p:ext>
            </p:extLst>
          </p:nvPr>
        </p:nvGraphicFramePr>
        <p:xfrm>
          <a:off x="381000" y="914400"/>
          <a:ext cx="8305800" cy="568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396240">
                <a:tc>
                  <a:txBody>
                    <a:bodyPr/>
                    <a:lstStyle/>
                    <a:p>
                      <a:pPr>
                        <a:tabLst>
                          <a:tab pos="1431925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Example 1.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Myriad Pro Light" pitchFamily="34" charset="0"/>
                        </a:rPr>
                        <a:t>Document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Myriad Pro Light" pitchFamily="34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Technical description of the Stockholm underground railway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400"/>
                        </a:spcBef>
                        <a:tabLst>
                          <a:tab pos="1431925" algn="l"/>
                        </a:tabLs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Index with: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E Transportation system components</a:t>
                      </a:r>
                      <a:endParaRPr lang="en-US" b="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400"/>
                        </a:spcBef>
                        <a:tabLst>
                          <a:tab pos="1431925" algn="l"/>
                        </a:tabLs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Find with: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E Transportation system components,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 general reference</a:t>
                      </a:r>
                    </a:p>
                    <a:p>
                      <a:pPr>
                        <a:spcBef>
                          <a:spcPts val="400"/>
                        </a:spcBef>
                        <a:tabLst>
                          <a:tab pos="1431925" algn="l"/>
                        </a:tabLs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Replaces: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Indexing with all descriptors in facet E.  In Query: Spec. descr. OR E gen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tabLst>
                          <a:tab pos="1431925" algn="l"/>
                        </a:tabLs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Example 2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.	</a:t>
                      </a:r>
                    </a:p>
                    <a:p>
                      <a:pPr>
                        <a:spcBef>
                          <a:spcPts val="600"/>
                        </a:spcBef>
                        <a:tabLst>
                          <a:tab pos="1431925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Encyclopedia.  Introduce descriptor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All subjects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search for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All subjects, gen. reference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>
                        <a:tabLst>
                          <a:tab pos="1431925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Example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3.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1604963" algn="l"/>
                          <a:tab pos="1828800" algn="l"/>
                          <a:tab pos="2743200" algn="l"/>
                          <a:tab pos="5605463" algn="l"/>
                          <a:tab pos="6689725" algn="l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Classification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b="0" smtClean="0">
                          <a:solidFill>
                            <a:schemeClr val="tx1"/>
                          </a:solidFill>
                        </a:rPr>
                        <a:t>		</a:t>
                      </a:r>
                      <a:r>
                        <a:rPr lang="en-US" b="0" i="1" smtClean="0">
                          <a:solidFill>
                            <a:schemeClr val="tx1"/>
                          </a:solidFill>
                        </a:rPr>
                        <a:t>Gender</a:t>
                      </a:r>
                      <a:r>
                        <a:rPr lang="en-US" b="0" i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[facet heading]</a:t>
                      </a:r>
                      <a:b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baseline="0" smtClean="0">
                          <a:solidFill>
                            <a:schemeClr val="tx1"/>
                          </a:solidFill>
                        </a:rPr>
                        <a:t>		Female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baseline="0" smtClean="0">
                          <a:solidFill>
                            <a:schemeClr val="tx1"/>
                          </a:solidFill>
                        </a:rPr>
                        <a:t>		Male</a:t>
                      </a:r>
                      <a:endParaRPr lang="en-US" b="0" i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2743200" algn="l"/>
                          <a:tab pos="5605463" algn="l"/>
                          <a:tab pos="6797675" algn="l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Document 1: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Gender Issues in the Art of the Middle Ages	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Index with: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</a:rPr>
                        <a:t>Gender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2743200" algn="l"/>
                          <a:tab pos="5605463" algn="l"/>
                          <a:tab pos="6797675" algn="l"/>
                        </a:tabLst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Document 2: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Women in medieval  art	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Index with: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Female</a:t>
                      </a:r>
                      <a:endParaRPr lang="en-US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2743200" algn="l"/>
                          <a:tab pos="5605463" algn="l"/>
                          <a:tab pos="6689725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Both found with the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query: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Art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Middle Ages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Gender,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31925" algn="l"/>
                          <a:tab pos="2743200" algn="l"/>
                          <a:tab pos="5605463" algn="l"/>
                          <a:tab pos="6689725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But  may want to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search for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:	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Art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Middle Ages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Myriad Pro Light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i="1" baseline="0" dirty="0" smtClean="0">
                          <a:solidFill>
                            <a:schemeClr val="tx1"/>
                          </a:solidFill>
                        </a:rPr>
                        <a:t>Gender, general reference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UBLIS571DS-09.2d-2Lecture 9.2dFurtherObservationsOnApplicationOfFacetStructureAndHierarchyInIndexingAndSearchingSlide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8533" y="4129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765731"/>
              </p:ext>
            </p:extLst>
          </p:nvPr>
        </p:nvGraphicFramePr>
        <p:xfrm>
          <a:off x="457200" y="381000"/>
          <a:ext cx="8001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746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observations 2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.  Inclusive search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2a. Manual implementation – key take-away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085319"/>
              </p:ext>
            </p:extLst>
          </p:nvPr>
        </p:nvGraphicFramePr>
        <p:xfrm>
          <a:off x="228600" y="1600200"/>
          <a:ext cx="87630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baseline="0" smtClean="0">
                          <a:solidFill>
                            <a:schemeClr val="tx1"/>
                          </a:solidFill>
                        </a:rPr>
                        <a:t>Key take-away</a:t>
                      </a:r>
                      <a:endParaRPr lang="en-US" sz="2000" b="0" i="0" kern="1200" baseline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b="1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If the system does not support inclusive search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(also called </a:t>
                      </a:r>
                      <a:r>
                        <a:rPr lang="en-US" sz="2000" b="0" i="1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hierarchic query term expansion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can still do an inclusive search:</a:t>
                      </a:r>
                      <a:b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b="1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 as the </a:t>
                      </a:r>
                      <a:r>
                        <a:rPr lang="en-US" sz="2000" b="1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user must enter an OR–combination of all narrower terms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 part of 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query – very laborious.</a:t>
                      </a:r>
                      <a:endParaRPr lang="en-US" sz="2000" b="0" i="0" kern="1200" baseline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b="0" i="0" kern="1200" baseline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saw earlier that </a:t>
                      </a:r>
                      <a:r>
                        <a:rPr lang="en-US" sz="2000" b="1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same applies to </a:t>
                      </a:r>
                      <a:r>
                        <a:rPr lang="en-US" sz="2000" b="1" i="1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synonym expansion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which is essential for high recall in free-text search: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000" b="1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Example 1: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a search for freight transport, it is best to use the query</a:t>
                      </a:r>
                    </a:p>
                    <a:p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(freight OR cargo OR shipping)</a:t>
                      </a:r>
                    </a:p>
                    <a:p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If the system does not do this automatically, the user needs to find and enter all synonyms.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2000" b="1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Example 2</a:t>
                      </a:r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A search in Google (must capitalize Boolean operators)</a:t>
                      </a:r>
                    </a:p>
                    <a:p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SPARQL (introduction OR tutorial OR primer OR beginners OR guide)</a:t>
                      </a:r>
                    </a:p>
                    <a:p>
                      <a:r>
                        <a:rPr lang="en-US" sz="2000" b="0" i="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Note: AND is implied.</a:t>
                      </a:r>
                      <a:endParaRPr lang="en-US" sz="2000" b="0" i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UBLIS571DS-09.2d-2Lecture 9.2dFurtherObservationsOnApplicationOfFacetStructureAndHierarchyInIndexingAndSearchingSlide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05800" y="5791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45821"/>
      </p:ext>
    </p:extLst>
  </p:cSld>
  <p:clrMapOvr>
    <a:masterClrMapping/>
  </p:clrMapOvr>
  <p:transition advTm="26412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367121"/>
              </p:ext>
            </p:extLst>
          </p:nvPr>
        </p:nvGraphicFramePr>
        <p:xfrm>
          <a:off x="304800" y="228600"/>
          <a:ext cx="84582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82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observations 2.  Inclusive searching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2b. Implementation by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a 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computer system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[technical, advanced, can omit]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956729"/>
              </p:ext>
            </p:extLst>
          </p:nvPr>
        </p:nvGraphicFramePr>
        <p:xfrm>
          <a:off x="332792" y="1752600"/>
          <a:ext cx="8430306" cy="456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0306"/>
              </a:tblGrid>
              <a:tr h="3957320">
                <a:tc>
                  <a:txBody>
                    <a:bodyPr/>
                    <a:lstStyle/>
                    <a:p>
                      <a:r>
                        <a:rPr lang="en-US" sz="2000" b="0" i="0" baseline="0" smtClean="0">
                          <a:solidFill>
                            <a:schemeClr val="tx1"/>
                          </a:solidFill>
                        </a:rPr>
                        <a:t>Relates 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to Textbook, Chapter 11</a:t>
                      </a:r>
                    </a:p>
                    <a:p>
                      <a:pPr>
                        <a:spcBef>
                          <a:spcPts val="1000"/>
                        </a:spcBef>
                      </a:pP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An index is normally implemented like a back-of-the book index: </a:t>
                      </a:r>
                      <a:b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Each descriptor followed by a list of identifiers (such as document numbers)</a:t>
                      </a:r>
                    </a:p>
                    <a:p>
                      <a:pPr>
                        <a:spcBef>
                          <a:spcPts val="1000"/>
                        </a:spcBef>
                      </a:pP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AND search: Compare two lists, find elements in common</a:t>
                      </a:r>
                    </a:p>
                    <a:p>
                      <a:pPr>
                        <a:spcBef>
                          <a:spcPts val="1500"/>
                        </a:spcBef>
                      </a:pPr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Inclusive search implementation 1 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000" b="0" i="0" baseline="0" smtClean="0">
                          <a:solidFill>
                            <a:schemeClr val="tx1"/>
                          </a:solidFill>
                        </a:rPr>
                        <a:t>Slide 7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  <a:p>
                      <a:pPr marL="457200"/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OR search for all narrower terms "on the fly"</a:t>
                      </a:r>
                    </a:p>
                    <a:p>
                      <a:pPr marL="457200"/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Time-consuming even for computers if there are many NTs</a:t>
                      </a:r>
                    </a:p>
                    <a:p>
                      <a:pPr>
                        <a:spcBef>
                          <a:spcPts val="1500"/>
                        </a:spcBef>
                      </a:pPr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Inclusive search implementation 2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000" b="0" i="0" baseline="0" smtClean="0">
                          <a:solidFill>
                            <a:schemeClr val="tx1"/>
                          </a:solidFill>
                        </a:rPr>
                        <a:t>Slide 8</a:t>
                      </a:r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457200"/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Prepare an index entry for the hierarchically expanded descriptor beforehand, use it for inclusive </a:t>
                      </a:r>
                      <a:r>
                        <a:rPr lang="en-US" sz="2000" b="0" i="0" baseline="0" smtClean="0">
                          <a:solidFill>
                            <a:schemeClr val="tx1"/>
                          </a:solidFill>
                        </a:rPr>
                        <a:t>search</a:t>
                      </a:r>
                      <a:r>
                        <a:rPr lang="en-US" sz="2000" b="0" i="0" baseline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457200"/>
                      <a:endParaRPr lang="en-US" sz="2000" b="0" i="0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/>
                      <a:r>
                        <a:rPr lang="en-US" sz="2000" b="1" i="0" baseline="0" smtClean="0">
                          <a:solidFill>
                            <a:schemeClr val="tx1"/>
                          </a:solidFill>
                        </a:rPr>
                        <a:t>Details and audio on Slides 7 and 8</a:t>
                      </a:r>
                      <a:endParaRPr lang="en-US" sz="2000" b="1" i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3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488671"/>
              </p:ext>
            </p:extLst>
          </p:nvPr>
        </p:nvGraphicFramePr>
        <p:xfrm>
          <a:off x="381000" y="228600"/>
          <a:ext cx="81534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observations 2b. Inclusive searching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Computer implementation 1. OR "on the fly"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967761"/>
              </p:ext>
            </p:extLst>
          </p:nvPr>
        </p:nvGraphicFramePr>
        <p:xfrm>
          <a:off x="457200" y="1295400"/>
          <a:ext cx="80010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1400" b="1" i="0" u="none" strike="noStrike" baseline="0" smtClean="0">
                          <a:solidFill>
                            <a:schemeClr val="tx1"/>
                          </a:solidFill>
                        </a:rPr>
                        <a:t>Search </a:t>
                      </a:r>
                      <a:r>
                        <a:rPr lang="en-US" sz="1400" b="1" i="0" u="none" strike="noStrike" baseline="0" smtClean="0">
                          <a:solidFill>
                            <a:schemeClr val="tx1"/>
                          </a:solidFill>
                        </a:rPr>
                        <a:t>using index (printed or in a computer)</a:t>
                      </a:r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Look for document numbers listed for both E2.1 Vehicles and B1.2 Rail transport (they are marked with = in the entry for B1.2).</a:t>
                      </a: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1"/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lvl="1"/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  <a:t>Looking just under B1.2 misses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relevant documents? Would need to also find the documents in common to </a:t>
                      </a:r>
                      <a:r>
                        <a:rPr lang="en-US" sz="1400" b="0" i="1" u="none" strike="noStrike" baseline="0" dirty="0" smtClean="0">
                          <a:solidFill>
                            <a:schemeClr val="tx1"/>
                          </a:solidFill>
                        </a:rPr>
                        <a:t>E2.1 AND B1.2.1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 and to </a:t>
                      </a:r>
                      <a:r>
                        <a:rPr lang="en-US" sz="1400" b="0" i="1" u="none" strike="noStrike" baseline="0" dirty="0" smtClean="0">
                          <a:solidFill>
                            <a:schemeClr val="tx1"/>
                          </a:solidFill>
                        </a:rPr>
                        <a:t>E2.1 AND B1.2.2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, in other words, search for </a:t>
                      </a:r>
                      <a:b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	E2.1 AND (B1.2 gen. ref OR B1.2.1 OR B1.2.2)</a:t>
                      </a:r>
                    </a:p>
                    <a:p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  <a:t>This is cumbersome and slow even for a computer system especially if there are many narrower terms. </a:t>
                      </a:r>
                      <a:b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  <a:t>See the next slide for a solution. </a:t>
                      </a:r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1981200"/>
            <a:ext cx="7772400" cy="266739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457200"/>
            <a:r>
              <a:rPr lang="pt-BR" sz="1400" b="1" dirty="0"/>
              <a:t>E2.1 Vehicles</a:t>
            </a:r>
            <a:r>
              <a:rPr lang="pt-BR" sz="1400" dirty="0"/>
              <a:t>  10, 12, 13, 24, 25, 26, 30, 36, 40, 46, 47, 50, 53, 54, 58, 59, 62, 64, 70, 76, 77, 79, 80, 81, 85, 91, 92, 94, 95, 100, 101, 102, 103, 104, 105, 106, 108, 109, 110, 116, 118, 121, 122, 126, 127, 132, 133, 134, 138, 148, 150, 151, 153, 155, 168, 169, 170, 171, 173, 174, 176, 178, 180, 181, 186, 187, 188, 191, 192, 193, 194, 199, 202, 204, 205, 207, 210, 211, 212, 213, 214, 216, 218, 219, 322, 330, 332, 333, 336, 337, 340, 346, 347, 353, 354, 355, 356, 357, 358, 362</a:t>
            </a:r>
          </a:p>
          <a:p>
            <a:endParaRPr lang="en-US" sz="1400" dirty="0"/>
          </a:p>
          <a:p>
            <a:r>
              <a:rPr lang="en-US" sz="1400" b="1" dirty="0"/>
              <a:t>B1.2 Rail transport, general references </a:t>
            </a:r>
            <a:r>
              <a:rPr lang="en-US" sz="1400" dirty="0"/>
              <a:t>  =10, =24, 34, 41, 42, 44, =50, 89, 114, =126, 140, 149, 166, 184, =191, 195, =213, 310</a:t>
            </a:r>
            <a:r>
              <a:rPr lang="en-US" sz="1400"/>
              <a:t>, </a:t>
            </a:r>
            <a:r>
              <a:rPr lang="en-US" sz="1400" smtClean="0"/>
              <a:t>334</a:t>
            </a:r>
            <a:endParaRPr lang="en-US" sz="1400" dirty="0"/>
          </a:p>
          <a:p>
            <a:pPr marL="457200">
              <a:spcBef>
                <a:spcPts val="800"/>
              </a:spcBef>
            </a:pPr>
            <a:r>
              <a:rPr lang="en-US" sz="1400" b="1" dirty="0">
                <a:solidFill>
                  <a:srgbClr val="C00000"/>
                </a:solidFill>
              </a:rPr>
              <a:t>B1.2.1 Local rail transit</a:t>
            </a:r>
            <a:r>
              <a:rPr lang="en-US" sz="1400" dirty="0">
                <a:solidFill>
                  <a:srgbClr val="C00000"/>
                </a:solidFill>
              </a:rPr>
              <a:t>  27, 56, 87, 99, =108, 111, 120, 123, 129, 130, =213, 327, 345, 350, =356</a:t>
            </a:r>
          </a:p>
          <a:p>
            <a:pPr marL="457200">
              <a:spcBef>
                <a:spcPts val="800"/>
              </a:spcBef>
            </a:pPr>
            <a:r>
              <a:rPr lang="en-US" sz="1400" b="1" smtClean="0">
                <a:solidFill>
                  <a:srgbClr val="0070C0"/>
                </a:solidFill>
              </a:rPr>
              <a:t>B1.2.2 </a:t>
            </a:r>
            <a:r>
              <a:rPr lang="en-US" sz="1400" b="1" dirty="0">
                <a:solidFill>
                  <a:srgbClr val="0070C0"/>
                </a:solidFill>
              </a:rPr>
              <a:t>Intercity railroads </a:t>
            </a:r>
            <a:r>
              <a:rPr lang="en-US" sz="1400" dirty="0">
                <a:solidFill>
                  <a:srgbClr val="0070C0"/>
                </a:solidFill>
              </a:rPr>
              <a:t>=10</a:t>
            </a:r>
            <a:r>
              <a:rPr lang="en-US" sz="1400">
                <a:solidFill>
                  <a:srgbClr val="0070C0"/>
                </a:solidFill>
              </a:rPr>
              <a:t>, </a:t>
            </a:r>
            <a:r>
              <a:rPr lang="en-US" sz="1400" smtClean="0">
                <a:solidFill>
                  <a:srgbClr val="0070C0"/>
                </a:solidFill>
              </a:rPr>
              <a:t>=30</a:t>
            </a:r>
            <a:r>
              <a:rPr lang="en-US" sz="1400" dirty="0">
                <a:solidFill>
                  <a:srgbClr val="0070C0"/>
                </a:solidFill>
              </a:rPr>
              <a:t>, =46, =62, =64, =79, 82, 84, 97, =102, =108, 114, =122, =132, 156, 177, =213, 341</a:t>
            </a:r>
            <a:r>
              <a:rPr lang="en-US" sz="1400">
                <a:solidFill>
                  <a:srgbClr val="0070C0"/>
                </a:solidFill>
              </a:rPr>
              <a:t>, </a:t>
            </a:r>
            <a:r>
              <a:rPr lang="en-US" sz="1400" smtClean="0">
                <a:solidFill>
                  <a:srgbClr val="0070C0"/>
                </a:solidFill>
              </a:rPr>
              <a:t>=362</a:t>
            </a:r>
            <a:r>
              <a:rPr lang="en-US" sz="1400" dirty="0"/>
              <a:t>	</a:t>
            </a:r>
          </a:p>
        </p:txBody>
      </p:sp>
      <p:pic>
        <p:nvPicPr>
          <p:cNvPr id="5" name="UBLIS571DS-09.2d-2Lecture 9.2dFurtherObservationsOnApplicationOfFacetStructureAndHierarchyInIndexingAndSearchingSlide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63454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96916" y="6284913"/>
            <a:ext cx="2133600" cy="365125"/>
          </a:xfrm>
        </p:spPr>
        <p:txBody>
          <a:bodyPr/>
          <a:lstStyle/>
          <a:p>
            <a:fld id="{49EC3FF5-56AA-40AA-9CEC-351B078E6897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595408"/>
              </p:ext>
            </p:extLst>
          </p:nvPr>
        </p:nvGraphicFramePr>
        <p:xfrm>
          <a:off x="304799" y="157163"/>
          <a:ext cx="800100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1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observations 2b. Inclusive searching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Computer implementation 2: Build index entries ..., inclusive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61416"/>
              </p:ext>
            </p:extLst>
          </p:nvPr>
        </p:nvGraphicFramePr>
        <p:xfrm>
          <a:off x="309465" y="1600200"/>
          <a:ext cx="8001000" cy="261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2209801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  <a:t>To avoid having to OR many narrower terms "on the fly", build an additional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index entry </a:t>
                      </a:r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  <a:t>to make inclusive search easier 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(B1.2 hierarchically expanded = B1.2 inclusive) includes all documents listed under B1.2.1 and B1.2.2 as well, index entry has Boolean OR "built </a:t>
                      </a:r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  <a:t>in" as shown in the example (the document numbers in red or blue have been added from </a:t>
                      </a:r>
                      <a:r>
                        <a:rPr lang="en-US" sz="1400" b="0" i="0" u="none" strike="noStrike" baseline="0" smtClean="0">
                          <a:solidFill>
                            <a:srgbClr val="C00000"/>
                          </a:solidFill>
                        </a:rPr>
                        <a:t>B1.2.1</a:t>
                      </a:r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</a:rPr>
                        <a:t> and</a:t>
                      </a:r>
                      <a:r>
                        <a:rPr lang="en-US" sz="1400" b="0" i="0" u="none" strike="noStrike" baseline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400" b="0" i="0" u="none" strike="noStrike" kern="1200" baseline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B1.2.2</a:t>
                      </a:r>
                      <a:endParaRPr lang="en-US" sz="1400" b="0" i="0" u="none" strike="noStrike" kern="1200" baseline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i="0" u="none" strike="noStrik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2061" y="2971800"/>
            <a:ext cx="7543800" cy="80021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smtClean="0"/>
              <a:t>B1.2 Rail transport, inclusive</a:t>
            </a:r>
            <a:r>
              <a:rPr lang="en-US" sz="1400" smtClean="0"/>
              <a:t>  =10, =24, </a:t>
            </a:r>
            <a:r>
              <a:rPr lang="en-US" sz="1400" smtClean="0">
                <a:solidFill>
                  <a:srgbClr val="C00000"/>
                </a:solidFill>
              </a:rPr>
              <a:t>27</a:t>
            </a:r>
            <a:r>
              <a:rPr lang="en-US" sz="1400" smtClean="0"/>
              <a:t>,</a:t>
            </a:r>
            <a:r>
              <a:rPr lang="en-US" sz="1400" smtClean="0">
                <a:solidFill>
                  <a:srgbClr val="0070C0"/>
                </a:solidFill>
              </a:rPr>
              <a:t> =30</a:t>
            </a:r>
            <a:r>
              <a:rPr lang="en-US" sz="1400" smtClean="0"/>
              <a:t>, 34, 41, 42, 44,</a:t>
            </a:r>
            <a:r>
              <a:rPr lang="en-US" sz="1400">
                <a:solidFill>
                  <a:srgbClr val="0070C0"/>
                </a:solidFill>
              </a:rPr>
              <a:t> =46</a:t>
            </a:r>
            <a:r>
              <a:rPr lang="en-US" sz="1400" smtClean="0"/>
              <a:t>, =50, </a:t>
            </a:r>
            <a:r>
              <a:rPr lang="en-US" sz="1400" smtClean="0">
                <a:solidFill>
                  <a:srgbClr val="C00000"/>
                </a:solidFill>
              </a:rPr>
              <a:t>56</a:t>
            </a:r>
            <a:r>
              <a:rPr lang="en-US" sz="1400" smtClean="0"/>
              <a:t>, </a:t>
            </a:r>
            <a:r>
              <a:rPr lang="en-US" sz="1400">
                <a:solidFill>
                  <a:srgbClr val="0070C0"/>
                </a:solidFill>
              </a:rPr>
              <a:t>=62</a:t>
            </a:r>
            <a:r>
              <a:rPr lang="en-US" sz="1400" smtClean="0"/>
              <a:t>, </a:t>
            </a:r>
            <a:r>
              <a:rPr lang="en-US" sz="1400">
                <a:solidFill>
                  <a:srgbClr val="0070C0"/>
                </a:solidFill>
              </a:rPr>
              <a:t>=64</a:t>
            </a:r>
            <a:r>
              <a:rPr lang="en-US" sz="1400" smtClean="0"/>
              <a:t>, </a:t>
            </a:r>
            <a:r>
              <a:rPr lang="en-US" sz="1400">
                <a:solidFill>
                  <a:srgbClr val="0070C0"/>
                </a:solidFill>
              </a:rPr>
              <a:t>=79</a:t>
            </a:r>
            <a:r>
              <a:rPr lang="en-US" sz="1400" smtClean="0"/>
              <a:t>, </a:t>
            </a:r>
            <a:r>
              <a:rPr lang="en-US" sz="1400">
                <a:solidFill>
                  <a:srgbClr val="0070C0"/>
                </a:solidFill>
              </a:rPr>
              <a:t>82</a:t>
            </a:r>
            <a:r>
              <a:rPr lang="en-US" sz="1400" smtClean="0"/>
              <a:t>, </a:t>
            </a:r>
            <a:r>
              <a:rPr lang="en-US" sz="1400">
                <a:solidFill>
                  <a:srgbClr val="0070C0"/>
                </a:solidFill>
              </a:rPr>
              <a:t>84, </a:t>
            </a:r>
            <a:r>
              <a:rPr lang="en-US" sz="1400" smtClean="0">
                <a:solidFill>
                  <a:srgbClr val="C00000"/>
                </a:solidFill>
              </a:rPr>
              <a:t>87</a:t>
            </a:r>
            <a:r>
              <a:rPr lang="en-US" sz="1400" smtClean="0"/>
              <a:t>, 89, </a:t>
            </a:r>
            <a:r>
              <a:rPr lang="en-US" sz="1400">
                <a:solidFill>
                  <a:srgbClr val="0070C0"/>
                </a:solidFill>
              </a:rPr>
              <a:t>97</a:t>
            </a:r>
            <a:r>
              <a:rPr lang="en-US" sz="1400" smtClean="0"/>
              <a:t>, </a:t>
            </a:r>
            <a:r>
              <a:rPr lang="en-US" sz="1400" smtClean="0">
                <a:solidFill>
                  <a:srgbClr val="C00000"/>
                </a:solidFill>
              </a:rPr>
              <a:t>99</a:t>
            </a:r>
            <a:r>
              <a:rPr lang="en-US" sz="1400" smtClean="0"/>
              <a:t>, </a:t>
            </a:r>
            <a:r>
              <a:rPr lang="en-US" sz="1400">
                <a:solidFill>
                  <a:srgbClr val="0070C0"/>
                </a:solidFill>
              </a:rPr>
              <a:t>=102</a:t>
            </a:r>
            <a:r>
              <a:rPr lang="en-US" sz="1400" smtClean="0"/>
              <a:t>, </a:t>
            </a:r>
            <a:r>
              <a:rPr lang="en-US" sz="1400" smtClean="0">
                <a:solidFill>
                  <a:srgbClr val="C00000"/>
                </a:solidFill>
              </a:rPr>
              <a:t>=108</a:t>
            </a:r>
            <a:r>
              <a:rPr lang="en-US" sz="1400" smtClean="0"/>
              <a:t>, </a:t>
            </a:r>
            <a:r>
              <a:rPr lang="en-US" sz="1400" smtClean="0">
                <a:solidFill>
                  <a:srgbClr val="C00000"/>
                </a:solidFill>
              </a:rPr>
              <a:t>111</a:t>
            </a:r>
            <a:r>
              <a:rPr lang="en-US" sz="1400" smtClean="0"/>
              <a:t>, </a:t>
            </a:r>
            <a:r>
              <a:rPr lang="en-US" sz="1400">
                <a:solidFill>
                  <a:srgbClr val="0070C0"/>
                </a:solidFill>
              </a:rPr>
              <a:t>114</a:t>
            </a:r>
            <a:r>
              <a:rPr lang="en-US" sz="1400" smtClean="0"/>
              <a:t>,</a:t>
            </a:r>
            <a:r>
              <a:rPr lang="en-US" sz="1400" smtClean="0">
                <a:solidFill>
                  <a:srgbClr val="C00000"/>
                </a:solidFill>
              </a:rPr>
              <a:t> 120</a:t>
            </a:r>
            <a:r>
              <a:rPr lang="en-US" sz="1400" smtClean="0"/>
              <a:t>,</a:t>
            </a:r>
            <a:r>
              <a:rPr lang="en-US" sz="1400">
                <a:solidFill>
                  <a:srgbClr val="0070C0"/>
                </a:solidFill>
              </a:rPr>
              <a:t> =122</a:t>
            </a:r>
            <a:r>
              <a:rPr lang="en-US" sz="1400" smtClean="0"/>
              <a:t>, 123, =126, 129, </a:t>
            </a:r>
            <a:r>
              <a:rPr lang="en-US" sz="1400" smtClean="0">
                <a:solidFill>
                  <a:srgbClr val="C00000"/>
                </a:solidFill>
              </a:rPr>
              <a:t>130</a:t>
            </a:r>
            <a:r>
              <a:rPr lang="en-US" sz="1400" smtClean="0"/>
              <a:t>, </a:t>
            </a:r>
            <a:r>
              <a:rPr lang="en-US" sz="1400">
                <a:solidFill>
                  <a:srgbClr val="0070C0"/>
                </a:solidFill>
              </a:rPr>
              <a:t>=132</a:t>
            </a:r>
            <a:r>
              <a:rPr lang="en-US" sz="1400" smtClean="0"/>
              <a:t>,  140, 149, </a:t>
            </a:r>
            <a:r>
              <a:rPr lang="en-US" sz="1400">
                <a:solidFill>
                  <a:srgbClr val="0070C0"/>
                </a:solidFill>
              </a:rPr>
              <a:t>156</a:t>
            </a:r>
            <a:r>
              <a:rPr lang="en-US" sz="1400" smtClean="0"/>
              <a:t>, 166, </a:t>
            </a:r>
            <a:r>
              <a:rPr lang="en-US" sz="1400">
                <a:solidFill>
                  <a:srgbClr val="0070C0"/>
                </a:solidFill>
              </a:rPr>
              <a:t>177</a:t>
            </a:r>
            <a:r>
              <a:rPr lang="en-US" sz="1400" smtClean="0"/>
              <a:t>, 184, =191, 195, </a:t>
            </a:r>
            <a:r>
              <a:rPr lang="en-US" sz="1400" smtClean="0">
                <a:solidFill>
                  <a:srgbClr val="C00000"/>
                </a:solidFill>
              </a:rPr>
              <a:t>=213</a:t>
            </a:r>
            <a:r>
              <a:rPr lang="en-US" sz="1400" smtClean="0"/>
              <a:t>, 310, </a:t>
            </a:r>
            <a:r>
              <a:rPr lang="en-US" sz="1400" smtClean="0">
                <a:solidFill>
                  <a:srgbClr val="C00000"/>
                </a:solidFill>
              </a:rPr>
              <a:t>327</a:t>
            </a:r>
            <a:r>
              <a:rPr lang="en-US" sz="1400" smtClean="0"/>
              <a:t>, 334, </a:t>
            </a:r>
            <a:r>
              <a:rPr lang="en-US" sz="1400">
                <a:solidFill>
                  <a:srgbClr val="0070C0"/>
                </a:solidFill>
              </a:rPr>
              <a:t>341</a:t>
            </a:r>
            <a:r>
              <a:rPr lang="en-US" sz="1400" smtClean="0"/>
              <a:t>, </a:t>
            </a:r>
            <a:r>
              <a:rPr lang="en-US" sz="1400" smtClean="0">
                <a:solidFill>
                  <a:srgbClr val="C00000"/>
                </a:solidFill>
              </a:rPr>
              <a:t>345</a:t>
            </a:r>
            <a:r>
              <a:rPr lang="en-US" sz="1400" smtClean="0"/>
              <a:t>, </a:t>
            </a:r>
            <a:r>
              <a:rPr lang="en-US" sz="1400" smtClean="0">
                <a:solidFill>
                  <a:srgbClr val="C00000"/>
                </a:solidFill>
              </a:rPr>
              <a:t>350</a:t>
            </a:r>
            <a:r>
              <a:rPr lang="en-US" sz="1400" smtClean="0"/>
              <a:t>, </a:t>
            </a:r>
            <a:r>
              <a:rPr lang="en-US" sz="1400" smtClean="0">
                <a:solidFill>
                  <a:srgbClr val="C00000"/>
                </a:solidFill>
              </a:rPr>
              <a:t>=356</a:t>
            </a:r>
            <a:r>
              <a:rPr lang="en-US" sz="1400" smtClean="0"/>
              <a:t>,</a:t>
            </a:r>
            <a:r>
              <a:rPr lang="en-US" smtClean="0"/>
              <a:t> </a:t>
            </a:r>
            <a:r>
              <a:rPr lang="en-US" sz="1400">
                <a:solidFill>
                  <a:srgbClr val="0070C0"/>
                </a:solidFill>
              </a:rPr>
              <a:t>=362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461" y="4648200"/>
            <a:ext cx="80010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B1.2 Rail transport, general references </a:t>
            </a:r>
            <a:r>
              <a:rPr lang="en-US" sz="1400" smtClean="0"/>
              <a:t>  =10, =24, 34, 41, 42, 44, =50, 89, 114, =126, 140, 149, 166, 184, =191, 195, =213, 310, 334</a:t>
            </a:r>
          </a:p>
          <a:p>
            <a:pPr marL="457200">
              <a:spcBef>
                <a:spcPts val="800"/>
              </a:spcBef>
            </a:pPr>
            <a:r>
              <a:rPr lang="en-US" sz="1400" b="1">
                <a:solidFill>
                  <a:srgbClr val="C00000"/>
                </a:solidFill>
              </a:rPr>
              <a:t>B1.2.1 Local rail transit</a:t>
            </a:r>
            <a:r>
              <a:rPr lang="en-US" sz="1400">
                <a:solidFill>
                  <a:srgbClr val="C00000"/>
                </a:solidFill>
              </a:rPr>
              <a:t>  27, 56, 87, 99, =108, 111, 120, 123, 129, 130, =213, 327, 345, 350, =</a:t>
            </a:r>
            <a:r>
              <a:rPr lang="en-US" sz="1400" smtClean="0">
                <a:solidFill>
                  <a:srgbClr val="C00000"/>
                </a:solidFill>
              </a:rPr>
              <a:t>356</a:t>
            </a:r>
            <a:endParaRPr lang="en-US" sz="1400" smtClean="0"/>
          </a:p>
          <a:p>
            <a:pPr marL="457200">
              <a:spcBef>
                <a:spcPts val="800"/>
              </a:spcBef>
            </a:pPr>
            <a:r>
              <a:rPr lang="en-US" sz="1400" b="1">
                <a:solidFill>
                  <a:srgbClr val="0070C0"/>
                </a:solidFill>
              </a:rPr>
              <a:t>B1.2.2 Intercity railroads</a:t>
            </a:r>
            <a:r>
              <a:rPr lang="en-US" sz="1400">
                <a:solidFill>
                  <a:srgbClr val="0070C0"/>
                </a:solidFill>
              </a:rPr>
              <a:t> =10, </a:t>
            </a:r>
            <a:r>
              <a:rPr lang="en-US" sz="1400" smtClean="0">
                <a:solidFill>
                  <a:srgbClr val="0070C0"/>
                </a:solidFill>
              </a:rPr>
              <a:t>=30</a:t>
            </a:r>
            <a:r>
              <a:rPr lang="en-US" sz="1400">
                <a:solidFill>
                  <a:srgbClr val="0070C0"/>
                </a:solidFill>
              </a:rPr>
              <a:t>, =46, =62, =64, =79, 82, 84, 97, =102, =108, 114, =122, =132, 156, 177, =213, 341, </a:t>
            </a:r>
            <a:r>
              <a:rPr lang="en-US" sz="1400" smtClean="0">
                <a:solidFill>
                  <a:srgbClr val="0070C0"/>
                </a:solidFill>
              </a:rPr>
              <a:t>=362</a:t>
            </a:r>
            <a:endParaRPr lang="en-US" sz="1400">
              <a:solidFill>
                <a:srgbClr val="0070C0"/>
              </a:solidFill>
            </a:endParaRPr>
          </a:p>
        </p:txBody>
      </p:sp>
      <p:pic>
        <p:nvPicPr>
          <p:cNvPr id="5" name="UBLIS571DS-09.2d-2Lecture 9.2dFurtherObservationsOnApplicationOfFacetStructureAndHierarchyInIndexingAndSearchingSlide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949"/>
              </p:ext>
            </p:extLst>
          </p:nvPr>
        </p:nvGraphicFramePr>
        <p:xfrm>
          <a:off x="457200" y="609600"/>
          <a:ext cx="84582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8200"/>
              </a:tblGrid>
              <a:tr h="7467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Further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observations 3.  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spc="0" baseline="0" smtClean="0">
                          <a:solidFill>
                            <a:schemeClr val="tx1"/>
                          </a:solidFill>
                        </a:rPr>
                        <a:t>Using top </a:t>
                      </a:r>
                      <a:r>
                        <a:rPr lang="en-US" sz="2400" spc="0" baseline="0" dirty="0" smtClean="0">
                          <a:solidFill>
                            <a:schemeClr val="tx1"/>
                          </a:solidFill>
                        </a:rPr>
                        <a:t>facet heading inclusive to </a:t>
                      </a:r>
                      <a:r>
                        <a:rPr lang="en-US" sz="2400" spc="0" baseline="0" smtClean="0">
                          <a:solidFill>
                            <a:schemeClr val="tx1"/>
                          </a:solidFill>
                        </a:rPr>
                        <a:t>check indexing completeness</a:t>
                      </a:r>
                    </a:p>
                    <a:p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[advanced, can omit]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44036"/>
              </p:ext>
            </p:extLst>
          </p:nvPr>
        </p:nvGraphicFramePr>
        <p:xfrm>
          <a:off x="533400" y="2362200"/>
          <a:ext cx="83820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0"/>
              </a:tblGrid>
              <a:tr h="20269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Example.</a:t>
                      </a:r>
                    </a:p>
                    <a:p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i="1" dirty="0" smtClean="0">
                          <a:solidFill>
                            <a:schemeClr val="tx1"/>
                          </a:solidFill>
                        </a:rPr>
                        <a:t>E Transportation system components,</a:t>
                      </a:r>
                      <a:r>
                        <a:rPr lang="en-US" sz="2000" b="0" i="1" baseline="0" dirty="0" smtClean="0">
                          <a:solidFill>
                            <a:schemeClr val="tx1"/>
                          </a:solidFill>
                        </a:rPr>
                        <a:t> inclusive</a:t>
                      </a:r>
                      <a:endParaRPr lang="en-US" sz="2000" b="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Every document in the collection must be indexed by one of the descriptors in Facet E. If none apply, the document must be indexed with </a:t>
                      </a:r>
                      <a:b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000" b="0" i="1" dirty="0" smtClean="0">
                          <a:solidFill>
                            <a:schemeClr val="tx1"/>
                          </a:solidFill>
                        </a:rPr>
                        <a:t>E Transportation system components</a:t>
                      </a:r>
                      <a:r>
                        <a:rPr lang="en-US" sz="2000" b="0" i="1" baseline="0" dirty="0" smtClean="0">
                          <a:solidFill>
                            <a:schemeClr val="tx1"/>
                          </a:solidFill>
                        </a:rPr>
                        <a:t> not applicable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UBLIS571DS-09.2d-2Lecture 9.2dFurtherObservationsOnApplicationOfFacetStructureAndHierarchyInIndexingAndSearchingSlide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43800" y="525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16249"/>
      </p:ext>
    </p:extLst>
  </p:cSld>
  <p:clrMapOvr>
    <a:masterClrMapping/>
  </p:clrMapOvr>
  <p:transition advTm="26412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1014</Words>
  <Application>Microsoft Office PowerPoint</Application>
  <PresentationFormat>On-screen Show (4:3)</PresentationFormat>
  <Paragraphs>122</Paragraphs>
  <Slides>9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7_Default Design</vt:lpstr>
      <vt:lpstr>UB LIS 571 Soergel Lecture 9.2d   Further observations on the application  of facet structure and hierarchy  in indexing and searching</vt:lpstr>
      <vt:lpstr>How to use these slides repeated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dsoergel</cp:lastModifiedBy>
  <cp:revision>27</cp:revision>
  <dcterms:created xsi:type="dcterms:W3CDTF">2016-03-20T03:20:53Z</dcterms:created>
  <dcterms:modified xsi:type="dcterms:W3CDTF">2016-03-20T23:32:22Z</dcterms:modified>
</cp:coreProperties>
</file>